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3.png" ContentType="image/png"/>
  <Override PartName="/ppt/media/image12.png" ContentType="image/png"/>
  <Override PartName="/ppt/media/image11.png" ContentType="image/png"/>
  <Override PartName="/ppt/media/image10.png" ContentType="image/png"/>
  <Override PartName="/ppt/media/image8.png" ContentType="image/png"/>
  <Override PartName="/ppt/media/image9.png" ContentType="image/png"/>
  <Override PartName="/ppt/media/image7.jpeg" ContentType="image/jpe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0275212" cy="428117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9" name="PlaceHolder 2"/>
          <p:cNvSpPr>
            <a:spLocks noGrp="1"/>
          </p:cNvSpPr>
          <p:nvPr>
            <p:ph type="body"/>
          </p:nvPr>
        </p:nvSpPr>
        <p:spPr>
          <a:xfrm>
            <a:off x="1513440" y="10017720"/>
            <a:ext cx="27247320" cy="11844000"/>
          </a:xfrm>
          <a:prstGeom prst="rect">
            <a:avLst/>
          </a:prstGeom>
        </p:spPr>
        <p:txBody>
          <a:bodyPr lIns="0" rIns="0" tIns="0" bIns="0">
            <a:normAutofit/>
          </a:bodyPr>
          <a:p>
            <a:endParaRPr b="0" lang="en-GB" sz="3200" spc="-1" strike="noStrike">
              <a:latin typeface="Arial"/>
            </a:endParaRPr>
          </a:p>
        </p:txBody>
      </p:sp>
      <p:sp>
        <p:nvSpPr>
          <p:cNvPr id="40" name="PlaceHolder 3"/>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2"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43"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44"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
        <p:nvSpPr>
          <p:cNvPr id="45" name="PlaceHolder 5"/>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47" name="PlaceHolder 2"/>
          <p:cNvSpPr>
            <a:spLocks noGrp="1"/>
          </p:cNvSpPr>
          <p:nvPr>
            <p:ph type="body"/>
          </p:nvPr>
        </p:nvSpPr>
        <p:spPr>
          <a:xfrm>
            <a:off x="1513440" y="10017720"/>
            <a:ext cx="8773560" cy="11844000"/>
          </a:xfrm>
          <a:prstGeom prst="rect">
            <a:avLst/>
          </a:prstGeom>
        </p:spPr>
        <p:txBody>
          <a:bodyPr lIns="0" rIns="0" tIns="0" bIns="0">
            <a:normAutofit/>
          </a:bodyPr>
          <a:p>
            <a:endParaRPr b="0" lang="en-GB" sz="3200" spc="-1" strike="noStrike">
              <a:latin typeface="Arial"/>
            </a:endParaRPr>
          </a:p>
        </p:txBody>
      </p:sp>
      <p:sp>
        <p:nvSpPr>
          <p:cNvPr id="48" name="PlaceHolder 3"/>
          <p:cNvSpPr>
            <a:spLocks noGrp="1"/>
          </p:cNvSpPr>
          <p:nvPr>
            <p:ph type="body"/>
          </p:nvPr>
        </p:nvSpPr>
        <p:spPr>
          <a:xfrm>
            <a:off x="10726200" y="10017720"/>
            <a:ext cx="8773560" cy="11844000"/>
          </a:xfrm>
          <a:prstGeom prst="rect">
            <a:avLst/>
          </a:prstGeom>
        </p:spPr>
        <p:txBody>
          <a:bodyPr lIns="0" rIns="0" tIns="0" bIns="0">
            <a:normAutofit/>
          </a:bodyPr>
          <a:p>
            <a:endParaRPr b="0" lang="en-GB" sz="3200" spc="-1" strike="noStrike">
              <a:latin typeface="Arial"/>
            </a:endParaRPr>
          </a:p>
        </p:txBody>
      </p:sp>
      <p:sp>
        <p:nvSpPr>
          <p:cNvPr id="49" name="PlaceHolder 4"/>
          <p:cNvSpPr>
            <a:spLocks noGrp="1"/>
          </p:cNvSpPr>
          <p:nvPr>
            <p:ph type="body"/>
          </p:nvPr>
        </p:nvSpPr>
        <p:spPr>
          <a:xfrm>
            <a:off x="19938600" y="10017720"/>
            <a:ext cx="8773560" cy="11844000"/>
          </a:xfrm>
          <a:prstGeom prst="rect">
            <a:avLst/>
          </a:prstGeom>
        </p:spPr>
        <p:txBody>
          <a:bodyPr lIns="0" rIns="0" tIns="0" bIns="0">
            <a:normAutofit/>
          </a:bodyPr>
          <a:p>
            <a:endParaRPr b="0" lang="en-GB" sz="3200" spc="-1" strike="noStrike">
              <a:latin typeface="Arial"/>
            </a:endParaRPr>
          </a:p>
        </p:txBody>
      </p:sp>
      <p:sp>
        <p:nvSpPr>
          <p:cNvPr id="50" name="PlaceHolder 5"/>
          <p:cNvSpPr>
            <a:spLocks noGrp="1"/>
          </p:cNvSpPr>
          <p:nvPr>
            <p:ph type="body"/>
          </p:nvPr>
        </p:nvSpPr>
        <p:spPr>
          <a:xfrm>
            <a:off x="1513440" y="22987440"/>
            <a:ext cx="8773560" cy="11844000"/>
          </a:xfrm>
          <a:prstGeom prst="rect">
            <a:avLst/>
          </a:prstGeom>
        </p:spPr>
        <p:txBody>
          <a:bodyPr lIns="0" rIns="0" tIns="0" bIns="0">
            <a:normAutofit/>
          </a:bodyPr>
          <a:p>
            <a:endParaRPr b="0" lang="en-GB" sz="3200" spc="-1" strike="noStrike">
              <a:latin typeface="Arial"/>
            </a:endParaRPr>
          </a:p>
        </p:txBody>
      </p:sp>
      <p:sp>
        <p:nvSpPr>
          <p:cNvPr id="51" name="PlaceHolder 6"/>
          <p:cNvSpPr>
            <a:spLocks noGrp="1"/>
          </p:cNvSpPr>
          <p:nvPr>
            <p:ph type="body"/>
          </p:nvPr>
        </p:nvSpPr>
        <p:spPr>
          <a:xfrm>
            <a:off x="10726200" y="22987440"/>
            <a:ext cx="8773560" cy="11844000"/>
          </a:xfrm>
          <a:prstGeom prst="rect">
            <a:avLst/>
          </a:prstGeom>
        </p:spPr>
        <p:txBody>
          <a:bodyPr lIns="0" rIns="0" tIns="0" bIns="0">
            <a:normAutofit/>
          </a:bodyPr>
          <a:p>
            <a:endParaRPr b="0" lang="en-GB" sz="3200" spc="-1" strike="noStrike">
              <a:latin typeface="Arial"/>
            </a:endParaRPr>
          </a:p>
        </p:txBody>
      </p:sp>
      <p:sp>
        <p:nvSpPr>
          <p:cNvPr id="52" name="PlaceHolder 7"/>
          <p:cNvSpPr>
            <a:spLocks noGrp="1"/>
          </p:cNvSpPr>
          <p:nvPr>
            <p:ph type="body"/>
          </p:nvPr>
        </p:nvSpPr>
        <p:spPr>
          <a:xfrm>
            <a:off x="19938600" y="22987440"/>
            <a:ext cx="877356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18" name="PlaceHolder 2"/>
          <p:cNvSpPr>
            <a:spLocks noGrp="1"/>
          </p:cNvSpPr>
          <p:nvPr>
            <p:ph type="subTitle"/>
          </p:nvPr>
        </p:nvSpPr>
        <p:spPr>
          <a:xfrm>
            <a:off x="1513440" y="10017720"/>
            <a:ext cx="27247320" cy="248302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0" name="PlaceHolder 2"/>
          <p:cNvSpPr>
            <a:spLocks noGrp="1"/>
          </p:cNvSpPr>
          <p:nvPr>
            <p:ph type="body"/>
          </p:nvPr>
        </p:nvSpPr>
        <p:spPr>
          <a:xfrm>
            <a:off x="1513440" y="10017720"/>
            <a:ext cx="2724732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2"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23"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1513440" y="1707840"/>
            <a:ext cx="27247320" cy="331390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27"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28" name="PlaceHolder 3"/>
          <p:cNvSpPr>
            <a:spLocks noGrp="1"/>
          </p:cNvSpPr>
          <p:nvPr>
            <p:ph type="body"/>
          </p:nvPr>
        </p:nvSpPr>
        <p:spPr>
          <a:xfrm>
            <a:off x="15475320" y="10017720"/>
            <a:ext cx="13296600" cy="24830280"/>
          </a:xfrm>
          <a:prstGeom prst="rect">
            <a:avLst/>
          </a:prstGeom>
        </p:spPr>
        <p:txBody>
          <a:bodyPr lIns="0" rIns="0" tIns="0" bIns="0">
            <a:normAutofit/>
          </a:bodyPr>
          <a:p>
            <a:endParaRPr b="0" lang="en-GB" sz="3200" spc="-1" strike="noStrike">
              <a:latin typeface="Arial"/>
            </a:endParaRPr>
          </a:p>
        </p:txBody>
      </p:sp>
      <p:sp>
        <p:nvSpPr>
          <p:cNvPr id="29" name="PlaceHolder 4"/>
          <p:cNvSpPr>
            <a:spLocks noGrp="1"/>
          </p:cNvSpPr>
          <p:nvPr>
            <p:ph type="body"/>
          </p:nvPr>
        </p:nvSpPr>
        <p:spPr>
          <a:xfrm>
            <a:off x="151344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1" name="PlaceHolder 2"/>
          <p:cNvSpPr>
            <a:spLocks noGrp="1"/>
          </p:cNvSpPr>
          <p:nvPr>
            <p:ph type="body"/>
          </p:nvPr>
        </p:nvSpPr>
        <p:spPr>
          <a:xfrm>
            <a:off x="1513440" y="10017720"/>
            <a:ext cx="13296600" cy="24830280"/>
          </a:xfrm>
          <a:prstGeom prst="rect">
            <a:avLst/>
          </a:prstGeom>
        </p:spPr>
        <p:txBody>
          <a:bodyPr lIns="0" rIns="0" tIns="0" bIns="0">
            <a:normAutofit/>
          </a:bodyPr>
          <a:p>
            <a:endParaRPr b="0" lang="en-GB" sz="3200" spc="-1" strike="noStrike">
              <a:latin typeface="Arial"/>
            </a:endParaRPr>
          </a:p>
        </p:txBody>
      </p:sp>
      <p:sp>
        <p:nvSpPr>
          <p:cNvPr id="32"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3" name="PlaceHolder 4"/>
          <p:cNvSpPr>
            <a:spLocks noGrp="1"/>
          </p:cNvSpPr>
          <p:nvPr>
            <p:ph type="body"/>
          </p:nvPr>
        </p:nvSpPr>
        <p:spPr>
          <a:xfrm>
            <a:off x="15475320" y="22987440"/>
            <a:ext cx="13296600" cy="1184400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13440" y="1707840"/>
            <a:ext cx="27247320" cy="7148880"/>
          </a:xfrm>
          <a:prstGeom prst="rect">
            <a:avLst/>
          </a:prstGeom>
        </p:spPr>
        <p:txBody>
          <a:bodyPr lIns="0" rIns="0" tIns="0" bIns="0" anchor="ctr"/>
          <a:p>
            <a:pPr algn="ctr"/>
            <a:endParaRPr b="0" lang="en-GB" sz="4400" spc="-1" strike="noStrike">
              <a:latin typeface="Arial"/>
            </a:endParaRPr>
          </a:p>
        </p:txBody>
      </p:sp>
      <p:sp>
        <p:nvSpPr>
          <p:cNvPr id="35" name="PlaceHolder 2"/>
          <p:cNvSpPr>
            <a:spLocks noGrp="1"/>
          </p:cNvSpPr>
          <p:nvPr>
            <p:ph type="body"/>
          </p:nvPr>
        </p:nvSpPr>
        <p:spPr>
          <a:xfrm>
            <a:off x="1513440" y="10017720"/>
            <a:ext cx="13296600" cy="11844000"/>
          </a:xfrm>
          <a:prstGeom prst="rect">
            <a:avLst/>
          </a:prstGeom>
        </p:spPr>
        <p:txBody>
          <a:bodyPr lIns="0" rIns="0" tIns="0" bIns="0">
            <a:normAutofit/>
          </a:bodyPr>
          <a:p>
            <a:endParaRPr b="0" lang="en-GB" sz="3200" spc="-1" strike="noStrike">
              <a:latin typeface="Arial"/>
            </a:endParaRPr>
          </a:p>
        </p:txBody>
      </p:sp>
      <p:sp>
        <p:nvSpPr>
          <p:cNvPr id="36" name="PlaceHolder 3"/>
          <p:cNvSpPr>
            <a:spLocks noGrp="1"/>
          </p:cNvSpPr>
          <p:nvPr>
            <p:ph type="body"/>
          </p:nvPr>
        </p:nvSpPr>
        <p:spPr>
          <a:xfrm>
            <a:off x="15475320" y="10017720"/>
            <a:ext cx="13296600" cy="11844000"/>
          </a:xfrm>
          <a:prstGeom prst="rect">
            <a:avLst/>
          </a:prstGeom>
        </p:spPr>
        <p:txBody>
          <a:bodyPr lIns="0" rIns="0" tIns="0" bIns="0">
            <a:normAutofit/>
          </a:bodyPr>
          <a:p>
            <a:endParaRPr b="0" lang="en-GB" sz="3200" spc="-1" strike="noStrike">
              <a:latin typeface="Arial"/>
            </a:endParaRPr>
          </a:p>
        </p:txBody>
      </p:sp>
      <p:sp>
        <p:nvSpPr>
          <p:cNvPr id="37" name="PlaceHolder 4"/>
          <p:cNvSpPr>
            <a:spLocks noGrp="1"/>
          </p:cNvSpPr>
          <p:nvPr>
            <p:ph type="body"/>
          </p:nvPr>
        </p:nvSpPr>
        <p:spPr>
          <a:xfrm>
            <a:off x="1513440" y="22987440"/>
            <a:ext cx="27247320" cy="1184400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flipH="1" rot="10800000">
            <a:off x="90740880" y="41650560"/>
            <a:ext cx="30219120" cy="64656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1" name="CustomShape 2"/>
          <p:cNvSpPr/>
          <p:nvPr/>
        </p:nvSpPr>
        <p:spPr>
          <a:xfrm flipV="1">
            <a:off x="0" y="40241160"/>
            <a:ext cx="30297960" cy="1950480"/>
          </a:xfrm>
          <a:prstGeom prst="rect">
            <a:avLst/>
          </a:prstGeom>
          <a:solidFill>
            <a:srgbClr val="80b415"/>
          </a:solidFill>
          <a:ln>
            <a:solidFill>
              <a:srgbClr val="80b415"/>
            </a:solidFill>
            <a:round/>
          </a:ln>
        </p:spPr>
        <p:style>
          <a:lnRef idx="2">
            <a:schemeClr val="accent1">
              <a:shade val="50000"/>
            </a:schemeClr>
          </a:lnRef>
          <a:fillRef idx="1">
            <a:schemeClr val="accent1"/>
          </a:fillRef>
          <a:effectRef idx="0">
            <a:schemeClr val="accent1"/>
          </a:effectRef>
          <a:fontRef idx="minor"/>
        </p:style>
      </p:sp>
      <p:pic>
        <p:nvPicPr>
          <p:cNvPr id="2" name="Grafik 6" descr=""/>
          <p:cNvPicPr/>
          <p:nvPr/>
        </p:nvPicPr>
        <p:blipFill>
          <a:blip r:embed="rId2"/>
          <a:stretch/>
        </p:blipFill>
        <p:spPr>
          <a:xfrm>
            <a:off x="806040" y="40412880"/>
            <a:ext cx="3603240" cy="1599480"/>
          </a:xfrm>
          <a:prstGeom prst="rect">
            <a:avLst/>
          </a:prstGeom>
          <a:ln>
            <a:noFill/>
          </a:ln>
        </p:spPr>
      </p:pic>
      <p:pic>
        <p:nvPicPr>
          <p:cNvPr id="3" name="Picture 41" descr=""/>
          <p:cNvPicPr/>
          <p:nvPr/>
        </p:nvPicPr>
        <p:blipFill>
          <a:blip r:embed="rId3"/>
          <a:stretch/>
        </p:blipFill>
        <p:spPr>
          <a:xfrm>
            <a:off x="25000920" y="40752360"/>
            <a:ext cx="466920" cy="436320"/>
          </a:xfrm>
          <a:prstGeom prst="rect">
            <a:avLst/>
          </a:prstGeom>
          <a:ln>
            <a:noFill/>
          </a:ln>
        </p:spPr>
      </p:pic>
      <p:pic>
        <p:nvPicPr>
          <p:cNvPr id="4" name="Picture 42" descr=""/>
          <p:cNvPicPr/>
          <p:nvPr/>
        </p:nvPicPr>
        <p:blipFill>
          <a:blip r:embed="rId4"/>
          <a:stretch/>
        </p:blipFill>
        <p:spPr>
          <a:xfrm>
            <a:off x="24985080" y="41211000"/>
            <a:ext cx="466920" cy="436320"/>
          </a:xfrm>
          <a:prstGeom prst="rect">
            <a:avLst/>
          </a:prstGeom>
          <a:ln>
            <a:noFill/>
          </a:ln>
        </p:spPr>
      </p:pic>
      <p:pic>
        <p:nvPicPr>
          <p:cNvPr id="5" name="Picture 43" descr=""/>
          <p:cNvPicPr/>
          <p:nvPr/>
        </p:nvPicPr>
        <p:blipFill>
          <a:blip r:embed="rId5"/>
          <a:stretch/>
        </p:blipFill>
        <p:spPr>
          <a:xfrm>
            <a:off x="25001640" y="40288320"/>
            <a:ext cx="466920" cy="436320"/>
          </a:xfrm>
          <a:prstGeom prst="rect">
            <a:avLst/>
          </a:prstGeom>
          <a:ln>
            <a:noFill/>
          </a:ln>
        </p:spPr>
      </p:pic>
      <p:pic>
        <p:nvPicPr>
          <p:cNvPr id="6" name="Picture 44" descr=""/>
          <p:cNvPicPr/>
          <p:nvPr/>
        </p:nvPicPr>
        <p:blipFill>
          <a:blip r:embed="rId6"/>
          <a:stretch/>
        </p:blipFill>
        <p:spPr>
          <a:xfrm>
            <a:off x="24984360" y="41656320"/>
            <a:ext cx="466920" cy="436320"/>
          </a:xfrm>
          <a:prstGeom prst="rect">
            <a:avLst/>
          </a:prstGeom>
          <a:ln>
            <a:noFill/>
          </a:ln>
        </p:spPr>
      </p:pic>
      <p:sp>
        <p:nvSpPr>
          <p:cNvPr id="7" name="CustomShape 3"/>
          <p:cNvSpPr/>
          <p:nvPr/>
        </p:nvSpPr>
        <p:spPr>
          <a:xfrm>
            <a:off x="25561800" y="40151160"/>
            <a:ext cx="3987360" cy="57780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2" strike="noStrike">
                <a:solidFill>
                  <a:srgbClr val="ffffff"/>
                </a:solidFill>
                <a:latin typeface="Raleway"/>
                <a:ea typeface="DejaVu Sans"/>
              </a:rPr>
              <a:t>@FACEITArctic</a:t>
            </a:r>
            <a:endParaRPr b="0" lang="en-GB" sz="2000" spc="-1" strike="noStrike">
              <a:latin typeface="Arial"/>
            </a:endParaRPr>
          </a:p>
        </p:txBody>
      </p:sp>
      <p:sp>
        <p:nvSpPr>
          <p:cNvPr id="8" name="CustomShape 4"/>
          <p:cNvSpPr/>
          <p:nvPr/>
        </p:nvSpPr>
        <p:spPr>
          <a:xfrm>
            <a:off x="25561800" y="40608720"/>
            <a:ext cx="3987360" cy="57780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2" strike="noStrike">
                <a:solidFill>
                  <a:srgbClr val="ffffff"/>
                </a:solidFill>
                <a:latin typeface="Raleway"/>
                <a:ea typeface="DejaVu Sans"/>
              </a:rPr>
              <a:t>@FACEITArctic</a:t>
            </a:r>
            <a:endParaRPr b="0" lang="en-GB" sz="2000" spc="-1" strike="noStrike">
              <a:latin typeface="Arial"/>
            </a:endParaRPr>
          </a:p>
        </p:txBody>
      </p:sp>
      <p:sp>
        <p:nvSpPr>
          <p:cNvPr id="9" name="CustomShape 5"/>
          <p:cNvSpPr/>
          <p:nvPr/>
        </p:nvSpPr>
        <p:spPr>
          <a:xfrm>
            <a:off x="25561800" y="41069160"/>
            <a:ext cx="3987360" cy="57780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2" strike="noStrike">
                <a:solidFill>
                  <a:srgbClr val="ffffff"/>
                </a:solidFill>
                <a:latin typeface="Raleway"/>
                <a:ea typeface="DejaVu Sans"/>
              </a:rPr>
              <a:t>@face_it_arctic</a:t>
            </a:r>
            <a:endParaRPr b="0" lang="en-GB" sz="2000" spc="-1" strike="noStrike">
              <a:latin typeface="Arial"/>
            </a:endParaRPr>
          </a:p>
        </p:txBody>
      </p:sp>
      <p:sp>
        <p:nvSpPr>
          <p:cNvPr id="10" name="CustomShape 6"/>
          <p:cNvSpPr/>
          <p:nvPr/>
        </p:nvSpPr>
        <p:spPr>
          <a:xfrm>
            <a:off x="25561800" y="41531400"/>
            <a:ext cx="3987360" cy="577800"/>
          </a:xfrm>
          <a:prstGeom prst="rect">
            <a:avLst/>
          </a:prstGeom>
          <a:noFill/>
          <a:ln>
            <a:noFill/>
          </a:ln>
        </p:spPr>
        <p:style>
          <a:lnRef idx="0"/>
          <a:fillRef idx="0"/>
          <a:effectRef idx="0"/>
          <a:fontRef idx="minor"/>
        </p:style>
        <p:txBody>
          <a:bodyPr lIns="122040" rIns="122040" tIns="60840" bIns="60840"/>
          <a:p>
            <a:pPr>
              <a:lnSpc>
                <a:spcPct val="150000"/>
              </a:lnSpc>
            </a:pPr>
            <a:r>
              <a:rPr b="0" lang="en-GB" sz="2000" spc="282" strike="noStrike">
                <a:solidFill>
                  <a:srgbClr val="ffffff"/>
                </a:solidFill>
                <a:latin typeface="Raleway"/>
                <a:ea typeface="DejaVu Sans"/>
              </a:rPr>
              <a:t>@The FACE-IT Project</a:t>
            </a:r>
            <a:endParaRPr b="0" lang="en-GB" sz="2000" spc="-1" strike="noStrike">
              <a:latin typeface="Arial"/>
            </a:endParaRPr>
          </a:p>
        </p:txBody>
      </p:sp>
      <p:sp>
        <p:nvSpPr>
          <p:cNvPr id="11" name="CustomShape 7"/>
          <p:cNvSpPr/>
          <p:nvPr/>
        </p:nvSpPr>
        <p:spPr>
          <a:xfrm>
            <a:off x="23665680" y="42049800"/>
            <a:ext cx="5908320" cy="760320"/>
          </a:xfrm>
          <a:prstGeom prst="rect">
            <a:avLst/>
          </a:prstGeom>
          <a:noFill/>
          <a:ln>
            <a:noFill/>
          </a:ln>
        </p:spPr>
        <p:style>
          <a:lnRef idx="0"/>
          <a:fillRef idx="0"/>
          <a:effectRef idx="0"/>
          <a:fontRef idx="minor"/>
        </p:style>
        <p:txBody>
          <a:bodyPr lIns="122040" rIns="122040" tIns="60840" bIns="60840"/>
          <a:p>
            <a:pPr algn="r">
              <a:lnSpc>
                <a:spcPct val="150000"/>
              </a:lnSpc>
            </a:pPr>
            <a:r>
              <a:rPr b="1" lang="en-GB" sz="2800" spc="282" strike="noStrike">
                <a:solidFill>
                  <a:srgbClr val="007784"/>
                </a:solidFill>
                <a:latin typeface="Raleway"/>
                <a:ea typeface="DejaVu Sans"/>
              </a:rPr>
              <a:t>www.face-it-project.eu</a:t>
            </a:r>
            <a:endParaRPr b="0" lang="en-GB" sz="2800" spc="-1" strike="noStrike">
              <a:latin typeface="Arial"/>
            </a:endParaRPr>
          </a:p>
        </p:txBody>
      </p:sp>
      <p:grpSp>
        <p:nvGrpSpPr>
          <p:cNvPr id="12" name="Group 8"/>
          <p:cNvGrpSpPr/>
          <p:nvPr/>
        </p:nvGrpSpPr>
        <p:grpSpPr>
          <a:xfrm>
            <a:off x="10756440" y="40476960"/>
            <a:ext cx="8759880" cy="1826280"/>
            <a:chOff x="10756440" y="40476960"/>
            <a:chExt cx="8759880" cy="1826280"/>
          </a:xfrm>
        </p:grpSpPr>
        <p:pic>
          <p:nvPicPr>
            <p:cNvPr id="13" name="Grafik 13" descr=""/>
            <p:cNvPicPr/>
            <p:nvPr/>
          </p:nvPicPr>
          <p:blipFill>
            <a:blip r:embed="rId7"/>
            <a:stretch/>
          </p:blipFill>
          <p:spPr>
            <a:xfrm>
              <a:off x="18025560" y="40476960"/>
              <a:ext cx="1490760" cy="1491120"/>
            </a:xfrm>
            <a:prstGeom prst="rect">
              <a:avLst/>
            </a:prstGeom>
            <a:ln>
              <a:noFill/>
            </a:ln>
          </p:spPr>
        </p:pic>
        <p:pic>
          <p:nvPicPr>
            <p:cNvPr id="14" name="Grafik 4" descr=""/>
            <p:cNvPicPr/>
            <p:nvPr/>
          </p:nvPicPr>
          <p:blipFill>
            <a:blip r:embed="rId8"/>
            <a:stretch/>
          </p:blipFill>
          <p:spPr>
            <a:xfrm>
              <a:off x="10756440" y="40620600"/>
              <a:ext cx="1798560" cy="1199160"/>
            </a:xfrm>
            <a:prstGeom prst="rect">
              <a:avLst/>
            </a:prstGeom>
            <a:ln>
              <a:noFill/>
            </a:ln>
          </p:spPr>
        </p:pic>
        <p:sp>
          <p:nvSpPr>
            <p:cNvPr id="15" name="CustomShape 9"/>
            <p:cNvSpPr/>
            <p:nvPr/>
          </p:nvSpPr>
          <p:spPr>
            <a:xfrm>
              <a:off x="12845520" y="40551120"/>
              <a:ext cx="4889880" cy="1752120"/>
            </a:xfrm>
            <a:prstGeom prst="rect">
              <a:avLst/>
            </a:prstGeom>
            <a:noFill/>
            <a:ln>
              <a:noFill/>
            </a:ln>
          </p:spPr>
          <p:style>
            <a:lnRef idx="0"/>
            <a:fillRef idx="0"/>
            <a:effectRef idx="0"/>
            <a:fontRef idx="minor"/>
          </p:style>
          <p:txBody>
            <a:bodyPr lIns="90000" rIns="90000" tIns="45000" bIns="45000"/>
            <a:p>
              <a:pPr algn="just">
                <a:lnSpc>
                  <a:spcPct val="104000"/>
                </a:lnSpc>
              </a:pPr>
              <a:r>
                <a:rPr b="1" lang="en-GB" sz="2100" spc="-1" strike="noStrike">
                  <a:solidFill>
                    <a:srgbClr val="ffffff"/>
                  </a:solidFill>
                  <a:latin typeface="raleway"/>
                  <a:ea typeface="DejaVu Sans"/>
                </a:rPr>
                <a:t>FACE-IT has received funding from the European Union’s Horizon 2020 research and innovation programme under grant agreement No 869154.</a:t>
              </a:r>
              <a:endParaRPr b="0" lang="en-GB" sz="2100" spc="-1" strike="noStrike">
                <a:latin typeface="Arial"/>
              </a:endParaRPr>
            </a:p>
          </p:txBody>
        </p:sp>
      </p:grpSp>
      <p:sp>
        <p:nvSpPr>
          <p:cNvPr id="16" name="CustomShape 10"/>
          <p:cNvSpPr/>
          <p:nvPr/>
        </p:nvSpPr>
        <p:spPr>
          <a:xfrm>
            <a:off x="0" y="0"/>
            <a:ext cx="30272760" cy="5397480"/>
          </a:xfrm>
          <a:prstGeom prst="rect">
            <a:avLst/>
          </a:prstGeom>
          <a:solidFill>
            <a:srgbClr val="238d83"/>
          </a:solidFill>
          <a:ln>
            <a:solidFill>
              <a:srgbClr val="238d83"/>
            </a:solidFill>
            <a:round/>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hyperlink" Target="https://doi.org/10.5194/essd-12-1697-2020" TargetMode="Externa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s://doi.org/10.3390/rs14205180" TargetMode="Externa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1143000" y="958320"/>
            <a:ext cx="28088280" cy="2939760"/>
          </a:xfrm>
          <a:prstGeom prst="rect">
            <a:avLst/>
          </a:prstGeom>
          <a:noFill/>
          <a:ln>
            <a:noFill/>
          </a:ln>
        </p:spPr>
        <p:style>
          <a:lnRef idx="0"/>
          <a:fillRef idx="0"/>
          <a:effectRef idx="0"/>
          <a:fontRef idx="minor"/>
        </p:style>
        <p:txBody>
          <a:bodyPr lIns="90000" rIns="90000" tIns="45000" bIns="45000" anchor="ctr">
            <a:normAutofit/>
          </a:bodyPr>
          <a:p>
            <a:pPr>
              <a:lnSpc>
                <a:spcPct val="120000"/>
              </a:lnSpc>
            </a:pPr>
            <a:r>
              <a:rPr b="1" lang="en-GB" sz="7200" spc="-1" strike="noStrike">
                <a:solidFill>
                  <a:srgbClr val="ffffff"/>
                </a:solidFill>
                <a:latin typeface="Raleway"/>
                <a:ea typeface="DejaVu Sans"/>
              </a:rPr>
              <a:t>Underwater light environment in Arctic fjords</a:t>
            </a:r>
            <a:endParaRPr b="0" lang="en-GB" sz="7200" spc="-1" strike="noStrike">
              <a:latin typeface="Arial"/>
            </a:endParaRPr>
          </a:p>
          <a:p>
            <a:pPr>
              <a:lnSpc>
                <a:spcPct val="120000"/>
              </a:lnSpc>
            </a:pPr>
            <a:endParaRPr b="0" lang="en-GB" sz="7200" spc="-1" strike="noStrike">
              <a:latin typeface="Arial"/>
            </a:endParaRPr>
          </a:p>
        </p:txBody>
      </p:sp>
      <p:sp>
        <p:nvSpPr>
          <p:cNvPr id="54" name="CustomShape 2"/>
          <p:cNvSpPr/>
          <p:nvPr/>
        </p:nvSpPr>
        <p:spPr>
          <a:xfrm>
            <a:off x="1224000" y="2880000"/>
            <a:ext cx="14544000" cy="2472120"/>
          </a:xfrm>
          <a:prstGeom prst="rect">
            <a:avLst/>
          </a:prstGeom>
          <a:noFill/>
          <a:ln>
            <a:noFill/>
          </a:ln>
        </p:spPr>
        <p:style>
          <a:lnRef idx="0"/>
          <a:fillRef idx="0"/>
          <a:effectRef idx="0"/>
          <a:fontRef idx="minor"/>
        </p:style>
        <p:txBody>
          <a:bodyPr lIns="90000" rIns="90000" tIns="45000" bIns="45000">
            <a:normAutofit/>
          </a:bodyPr>
          <a:p>
            <a:pPr>
              <a:lnSpc>
                <a:spcPct val="120000"/>
              </a:lnSpc>
            </a:pPr>
            <a:r>
              <a:rPr b="0" lang="en-GB" sz="3200" spc="-1" strike="noStrike">
                <a:solidFill>
                  <a:srgbClr val="ffffff"/>
                </a:solidFill>
                <a:latin typeface="Raleway"/>
                <a:ea typeface="DejaVu Sans"/>
              </a:rPr>
              <a:t>Robert Schlegel</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a:t>
            </a:r>
            <a:r>
              <a:rPr b="0" lang="en-GB" sz="3200" spc="-1" strike="noStrike">
                <a:solidFill>
                  <a:srgbClr val="ffffff"/>
                </a:solidFill>
                <a:latin typeface="Raleway"/>
                <a:ea typeface="DejaVu Sans"/>
              </a:rPr>
              <a:t>Rakesh Kumar Singh</a:t>
            </a:r>
            <a:r>
              <a:rPr b="0" lang="en-GB" sz="3200" spc="-1" strike="noStrike" baseline="101000">
                <a:solidFill>
                  <a:srgbClr val="ffffff"/>
                </a:solidFill>
                <a:latin typeface="Raleway"/>
                <a:ea typeface="DejaVu Sans"/>
              </a:rPr>
              <a:t>2,3</a:t>
            </a:r>
            <a:r>
              <a:rPr b="0" lang="en-GB" sz="3200" spc="-1" strike="noStrike">
                <a:solidFill>
                  <a:srgbClr val="ffffff"/>
                </a:solidFill>
                <a:latin typeface="Raleway"/>
                <a:ea typeface="DejaVu Sans"/>
              </a:rPr>
              <a:t>, Bernard Gentili</a:t>
            </a:r>
            <a:r>
              <a:rPr b="0" lang="en-GB" sz="3200" spc="-1" strike="noStrike" baseline="101000">
                <a:solidFill>
                  <a:srgbClr val="ffffff"/>
                </a:solidFill>
                <a:latin typeface="Raleway"/>
                <a:ea typeface="DejaVu Sans"/>
              </a:rPr>
              <a:t>1</a:t>
            </a:r>
            <a:r>
              <a:rPr b="0" lang="en-GB" sz="3200" spc="-1" strike="noStrike">
                <a:solidFill>
                  <a:srgbClr val="ffffff"/>
                </a:solidFill>
                <a:latin typeface="Raleway"/>
                <a:ea typeface="DejaVu Sans"/>
              </a:rPr>
              <a:t>,  </a:t>
            </a:r>
            <a:endParaRPr b="0" lang="en-GB" sz="3200" spc="-1" strike="noStrike">
              <a:latin typeface="Arial"/>
            </a:endParaRPr>
          </a:p>
          <a:p>
            <a:pPr>
              <a:lnSpc>
                <a:spcPct val="120000"/>
              </a:lnSpc>
            </a:pPr>
            <a:r>
              <a:rPr b="0" lang="en-GB" sz="3200" spc="-1" strike="noStrike">
                <a:solidFill>
                  <a:srgbClr val="ffffff"/>
                </a:solidFill>
                <a:latin typeface="Raleway"/>
                <a:ea typeface="DejaVu Sans"/>
              </a:rPr>
              <a:t>Simon Bélanger</a:t>
            </a:r>
            <a:r>
              <a:rPr b="0" lang="en-GB" sz="3200" spc="-1" strike="noStrike" baseline="33000">
                <a:solidFill>
                  <a:srgbClr val="ffffff"/>
                </a:solidFill>
                <a:latin typeface="Raleway"/>
                <a:ea typeface="DejaVu Sans"/>
              </a:rPr>
              <a:t>2</a:t>
            </a:r>
            <a:r>
              <a:rPr b="0" lang="en-GB" sz="3200" spc="-1" strike="noStrike">
                <a:solidFill>
                  <a:srgbClr val="ffffff"/>
                </a:solidFill>
                <a:latin typeface="Raleway"/>
                <a:ea typeface="DejaVu Sans"/>
              </a:rPr>
              <a:t>, Laura Castro de la Guardia</a:t>
            </a:r>
            <a:r>
              <a:rPr b="0" lang="en-GB" sz="3200" spc="-1" strike="noStrike" baseline="33000">
                <a:solidFill>
                  <a:srgbClr val="ffffff"/>
                </a:solidFill>
                <a:latin typeface="Raleway"/>
                <a:ea typeface="DejaVu Sans"/>
              </a:rPr>
              <a:t>4</a:t>
            </a:r>
            <a:r>
              <a:rPr b="0" lang="en-GB" sz="3200" spc="-1" strike="noStrike">
                <a:solidFill>
                  <a:srgbClr val="ffffff"/>
                </a:solidFill>
                <a:latin typeface="Raleway"/>
                <a:ea typeface="DejaVu Sans"/>
              </a:rPr>
              <a:t>, </a:t>
            </a:r>
            <a:endParaRPr b="0" lang="en-GB" sz="3200" spc="-1" strike="noStrike">
              <a:latin typeface="Arial"/>
            </a:endParaRPr>
          </a:p>
          <a:p>
            <a:pPr>
              <a:lnSpc>
                <a:spcPct val="120000"/>
              </a:lnSpc>
            </a:pPr>
            <a:r>
              <a:rPr b="0" lang="en-GB" sz="3200" spc="-1" strike="noStrike">
                <a:solidFill>
                  <a:srgbClr val="ffffff"/>
                </a:solidFill>
                <a:latin typeface="Raleway"/>
                <a:ea typeface="DejaVu Sans"/>
              </a:rPr>
              <a:t>Dorte Krause-Jensen</a:t>
            </a:r>
            <a:r>
              <a:rPr b="0" lang="en-GB" sz="3200" spc="-1" strike="noStrike" baseline="33000">
                <a:solidFill>
                  <a:srgbClr val="ffffff"/>
                </a:solidFill>
                <a:latin typeface="Raleway"/>
                <a:ea typeface="DejaVu Sans"/>
              </a:rPr>
              <a:t>5</a:t>
            </a:r>
            <a:r>
              <a:rPr b="0" lang="en-GB" sz="3200" spc="-1" strike="noStrike">
                <a:solidFill>
                  <a:srgbClr val="ffffff"/>
                </a:solidFill>
                <a:latin typeface="Raleway"/>
                <a:ea typeface="DejaVu Sans"/>
              </a:rPr>
              <a:t>, Cale Miller</a:t>
            </a:r>
            <a:r>
              <a:rPr b="0" lang="en-GB" sz="3200" spc="-1" strike="noStrike" baseline="33000">
                <a:solidFill>
                  <a:srgbClr val="ffffff"/>
                </a:solidFill>
                <a:latin typeface="Raleway"/>
                <a:ea typeface="DejaVu Sans"/>
              </a:rPr>
              <a:t>6</a:t>
            </a:r>
            <a:r>
              <a:rPr b="0" lang="en-GB" sz="3200" spc="-1" strike="noStrike">
                <a:solidFill>
                  <a:srgbClr val="ffffff"/>
                </a:solidFill>
                <a:latin typeface="Raleway"/>
                <a:ea typeface="DejaVu Sans"/>
              </a:rPr>
              <a:t>, Mikael Sejr</a:t>
            </a:r>
            <a:r>
              <a:rPr b="0" lang="en-GB" sz="3200" spc="-1" strike="noStrike" baseline="33000">
                <a:solidFill>
                  <a:srgbClr val="ffffff"/>
                </a:solidFill>
                <a:latin typeface="Raleway"/>
                <a:ea typeface="DejaVu Sans"/>
              </a:rPr>
              <a:t>5,7</a:t>
            </a:r>
            <a:r>
              <a:rPr b="0" lang="en-GB" sz="3200" spc="-1" strike="noStrike">
                <a:solidFill>
                  <a:srgbClr val="ffffff"/>
                </a:solidFill>
                <a:latin typeface="Raleway"/>
                <a:ea typeface="DejaVu Sans"/>
              </a:rPr>
              <a:t>, </a:t>
            </a:r>
            <a:endParaRPr b="0" lang="en-GB" sz="3200" spc="-1" strike="noStrike">
              <a:latin typeface="Arial"/>
            </a:endParaRPr>
          </a:p>
          <a:p>
            <a:pPr>
              <a:lnSpc>
                <a:spcPct val="120000"/>
              </a:lnSpc>
            </a:pPr>
            <a:r>
              <a:rPr b="0" lang="en-GB" sz="3200" spc="-1" strike="noStrike">
                <a:solidFill>
                  <a:srgbClr val="ffffff"/>
                </a:solidFill>
                <a:latin typeface="Raleway"/>
                <a:ea typeface="DejaVu Sans"/>
              </a:rPr>
              <a:t>Jean-Pierre Gattuso</a:t>
            </a:r>
            <a:r>
              <a:rPr b="0" lang="en-GB" sz="3200" spc="-1" strike="noStrike" baseline="101000">
                <a:solidFill>
                  <a:srgbClr val="ffffff"/>
                </a:solidFill>
                <a:latin typeface="Raleway"/>
                <a:ea typeface="DejaVu Sans"/>
              </a:rPr>
              <a:t>1,8</a:t>
            </a:r>
            <a:endParaRPr b="0" lang="en-GB" sz="3200" spc="-1" strike="noStrike">
              <a:latin typeface="Arial"/>
            </a:endParaRPr>
          </a:p>
        </p:txBody>
      </p:sp>
      <p:sp>
        <p:nvSpPr>
          <p:cNvPr id="55" name="CustomShape 3"/>
          <p:cNvSpPr/>
          <p:nvPr/>
        </p:nvSpPr>
        <p:spPr>
          <a:xfrm>
            <a:off x="1143000" y="7866360"/>
            <a:ext cx="12957480" cy="12005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Temperature and salinity within Arctic fjords is well monitored, but </a:t>
            </a:r>
            <a:r>
              <a:rPr b="0" lang="en-GB" sz="3200" spc="-1" strike="noStrike">
                <a:solidFill>
                  <a:srgbClr val="000000"/>
                </a:solidFill>
                <a:latin typeface="Raleway"/>
                <a:ea typeface="DejaVu Sans"/>
              </a:rPr>
              <a:t>extensive spatial data for their light environments tend to be lacking. This is problematic given the importance of light for life in the benthos and water column. Therefore the </a:t>
            </a:r>
            <a:r>
              <a:rPr b="1" lang="en-GB" sz="3200" spc="-1" strike="noStrike">
                <a:solidFill>
                  <a:srgbClr val="000000"/>
                </a:solidFill>
                <a:latin typeface="Raleway"/>
                <a:ea typeface="DejaVu Sans"/>
              </a:rPr>
              <a:t>FjordLight</a:t>
            </a:r>
            <a:r>
              <a:rPr b="0" lang="en-GB" sz="3200" spc="-1" strike="noStrike">
                <a:solidFill>
                  <a:srgbClr val="000000"/>
                </a:solidFill>
                <a:latin typeface="Raleway"/>
                <a:ea typeface="DejaVu Sans"/>
              </a:rPr>
              <a:t> dataset was developed (Fig. 1), based on existing global datasets (Gattuso et al., 2020; Singh et al. 2022). This high resolution (50-150 m) gridded dataset contains surface photosynthetically available radiation (PAR(0</a:t>
            </a:r>
            <a:r>
              <a:rPr b="0" lang="en-GB" sz="3200" spc="-1" strike="noStrike" baseline="33000">
                <a:solidFill>
                  <a:srgbClr val="000000"/>
                </a:solidFill>
                <a:latin typeface="Raleway"/>
                <a:ea typeface="DejaVu Sans"/>
              </a:rPr>
              <a:t>-</a:t>
            </a:r>
            <a:r>
              <a:rPr b="0" lang="en-GB" sz="3200" spc="-1" strike="noStrike">
                <a:solidFill>
                  <a:srgbClr val="000000"/>
                </a:solidFill>
                <a:latin typeface="Raleway"/>
                <a:ea typeface="DejaVu Sans"/>
              </a:rPr>
              <a:t>)), diffuse attenuation of PAR through the water column (</a:t>
            </a:r>
            <a:r>
              <a:rPr b="0" i="1" lang="en-GB" sz="3200" spc="-1" strike="noStrike">
                <a:solidFill>
                  <a:srgbClr val="000000"/>
                </a:solidFill>
                <a:latin typeface="Raleway"/>
                <a:ea typeface="DejaVu Sans"/>
              </a:rPr>
              <a:t>K</a:t>
            </a:r>
            <a:r>
              <a:rPr b="0" lang="en-GB" sz="3200" spc="-1" strike="noStrike" baseline="-33000">
                <a:solidFill>
                  <a:srgbClr val="000000"/>
                </a:solidFill>
                <a:latin typeface="Raleway"/>
                <a:ea typeface="DejaVu Sans"/>
              </a:rPr>
              <a:t>PAR</a:t>
            </a:r>
            <a:r>
              <a:rPr b="0" lang="en-GB" sz="3200" spc="-1" strike="noStrike">
                <a:solidFill>
                  <a:srgbClr val="000000"/>
                </a:solidFill>
                <a:latin typeface="Raleway"/>
                <a:ea typeface="DejaVu Sans"/>
              </a:rPr>
              <a:t>), and PAR available at the seafloor (bottom PAR; PAR</a:t>
            </a:r>
            <a:r>
              <a:rPr b="0" lang="en-GB" sz="3200" spc="-1" strike="noStrike" baseline="-33000">
                <a:solidFill>
                  <a:srgbClr val="000000"/>
                </a:solidFill>
                <a:latin typeface="Raleway"/>
                <a:ea typeface="DejaVu Sans"/>
              </a:rPr>
              <a:t>B</a:t>
            </a:r>
            <a:r>
              <a:rPr b="0" lang="en-GB" sz="3200" spc="-1" strike="noStrike">
                <a:solidFill>
                  <a:srgbClr val="000000"/>
                </a:solidFill>
                <a:latin typeface="Raleway"/>
                <a:ea typeface="DejaVu Sans"/>
              </a:rPr>
              <a:t>) for seven Arctic fjords distributed across Svalbard, Greenland, and Norway, over the period 2003-2022 (Fig. 2). PAR</a:t>
            </a:r>
            <a:r>
              <a:rPr b="0" lang="en-GB" sz="3200" spc="-1" strike="noStrike" baseline="-33000">
                <a:solidFill>
                  <a:srgbClr val="000000"/>
                </a:solidFill>
                <a:latin typeface="Raleway"/>
                <a:ea typeface="DejaVu Sans"/>
              </a:rPr>
              <a:t>B</a:t>
            </a:r>
            <a:r>
              <a:rPr b="0" lang="en-GB" sz="3200" spc="-1" strike="noStrike">
                <a:solidFill>
                  <a:srgbClr val="000000"/>
                </a:solidFill>
                <a:latin typeface="Raleway"/>
                <a:ea typeface="DejaVu Sans"/>
              </a:rPr>
              <a:t> is available at monthly resolution over this time period, and all three variables are available as global averages, annual averages, and monthly climatologies. The interannual variability of monthly PAR</a:t>
            </a:r>
            <a:r>
              <a:rPr b="0" lang="en-GB" sz="3200" spc="-1" strike="noStrike" baseline="-33000">
                <a:solidFill>
                  <a:srgbClr val="000000"/>
                </a:solidFill>
                <a:latin typeface="Raleway"/>
                <a:ea typeface="DejaVu Sans"/>
              </a:rPr>
              <a:t>B</a:t>
            </a:r>
            <a:r>
              <a:rPr b="0" lang="en-GB" sz="3200" spc="-1" strike="noStrike">
                <a:solidFill>
                  <a:srgbClr val="000000"/>
                </a:solidFill>
                <a:latin typeface="Raleway"/>
                <a:ea typeface="DejaVu Sans"/>
              </a:rPr>
              <a:t> is generally too large to determine any long term trends, however; in some fjords PAR</a:t>
            </a:r>
            <a:r>
              <a:rPr b="0" lang="en-GB" sz="3200" spc="-1" strike="noStrike" baseline="-33000">
                <a:solidFill>
                  <a:srgbClr val="000000"/>
                </a:solidFill>
                <a:latin typeface="Raleway"/>
                <a:ea typeface="DejaVu Sans"/>
              </a:rPr>
              <a:t>B</a:t>
            </a:r>
            <a:r>
              <a:rPr b="0" lang="en-GB" sz="3200" spc="-1" strike="noStrike">
                <a:solidFill>
                  <a:srgbClr val="000000"/>
                </a:solidFill>
                <a:latin typeface="Raleway"/>
                <a:ea typeface="DejaVu Sans"/>
              </a:rPr>
              <a:t> has increased in spring and autumn, and decreased in summer </a:t>
            </a:r>
            <a:r>
              <a:rPr b="0" lang="en-GB" sz="3200" spc="-1" strike="noStrike">
                <a:solidFill>
                  <a:srgbClr val="000000"/>
                </a:solidFill>
                <a:latin typeface="Raleway"/>
                <a:ea typeface="DejaVu Sans"/>
              </a:rPr>
              <a:t>(Fig. 3). It is hypothesised that this shift is due to a decrease in seasonal ice cover (i.e. enhanced surface PAR) in the shoulder seasons, and an increase in coastal runoff (i.e. increased turbidity/decreased surface PAR) in summer. The PAR</a:t>
            </a:r>
            <a:r>
              <a:rPr b="0" lang="en-GB" sz="3200" spc="-1" strike="noStrike" baseline="-33000">
                <a:solidFill>
                  <a:srgbClr val="000000"/>
                </a:solidFill>
                <a:latin typeface="Raleway"/>
                <a:ea typeface="DejaVu Sans"/>
              </a:rPr>
              <a:t>B</a:t>
            </a:r>
            <a:r>
              <a:rPr b="0" lang="en-GB" sz="3200" spc="-1" strike="noStrike">
                <a:solidFill>
                  <a:srgbClr val="000000"/>
                </a:solidFill>
                <a:latin typeface="Raleway"/>
                <a:ea typeface="DejaVu Sans"/>
              </a:rPr>
              <a:t> values in this dataset were combined with known PAR requirements of macroalgae to track the linear change in time of the potential distribution area for macroalgal habitats within fjords. The only significant change (</a:t>
            </a:r>
            <a:r>
              <a:rPr b="0" i="1" lang="en-GB" sz="3200" spc="-1" strike="noStrike">
                <a:solidFill>
                  <a:srgbClr val="000000"/>
                </a:solidFill>
                <a:latin typeface="Raleway"/>
                <a:ea typeface="DejaVu Sans"/>
              </a:rPr>
              <a:t>p</a:t>
            </a:r>
            <a:r>
              <a:rPr b="0" lang="en-GB" sz="3200" spc="-1" strike="noStrike">
                <a:solidFill>
                  <a:srgbClr val="000000"/>
                </a:solidFill>
                <a:latin typeface="Raleway"/>
                <a:ea typeface="DejaVu Sans"/>
              </a:rPr>
              <a:t>-value = 0.04) was found in Kongsfjorden at -0.21% habitable area per year.</a:t>
            </a:r>
            <a:endParaRPr b="0" lang="en-GB" sz="3200" spc="-1" strike="noStrike">
              <a:latin typeface="Arial"/>
            </a:endParaRPr>
          </a:p>
        </p:txBody>
      </p:sp>
      <p:sp>
        <p:nvSpPr>
          <p:cNvPr id="56" name="CustomShape 4"/>
          <p:cNvSpPr/>
          <p:nvPr/>
        </p:nvSpPr>
        <p:spPr>
          <a:xfrm>
            <a:off x="11755800" y="37369440"/>
            <a:ext cx="8997480" cy="244188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800" spc="-1" strike="noStrike">
                <a:solidFill>
                  <a:srgbClr val="007784"/>
                </a:solidFill>
                <a:latin typeface="Raleway"/>
                <a:ea typeface="DejaVu Sans"/>
              </a:rPr>
              <a:t>References</a:t>
            </a:r>
            <a:endParaRPr b="0" lang="en-GB" sz="2800" spc="-1" strike="noStrike">
              <a:latin typeface="Arial"/>
            </a:endParaRPr>
          </a:p>
          <a:p>
            <a:pPr>
              <a:lnSpc>
                <a:spcPct val="120000"/>
              </a:lnSpc>
            </a:pPr>
            <a:r>
              <a:rPr b="1" lang="en-GB" sz="2800" spc="-1" strike="noStrike">
                <a:solidFill>
                  <a:srgbClr val="007784"/>
                </a:solidFill>
                <a:latin typeface="Raleway"/>
                <a:ea typeface="DejaVu Sans"/>
              </a:rPr>
              <a:t>Gattuso, J.-P., Gentili, B., Antoine, D., &amp; Doxaran, D. (2020). Global distribution of photosynthetically available radiation on the seafloor. Earth System Science Data, 12(3), 1697–1709. </a:t>
            </a:r>
            <a:r>
              <a:rPr b="1" lang="en-GB" sz="2800" spc="-1" strike="noStrike" u="sng">
                <a:solidFill>
                  <a:srgbClr val="0563c1"/>
                </a:solidFill>
                <a:uFillTx/>
                <a:latin typeface="Raleway"/>
                <a:ea typeface="DejaVu Sans"/>
                <a:hlinkClick r:id="rId1"/>
              </a:rPr>
              <a:t>https://doi.org/10.5194/essd-12-1697-2020</a:t>
            </a: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p:txBody>
      </p:sp>
      <p:sp>
        <p:nvSpPr>
          <p:cNvPr id="57" name="CustomShape 5"/>
          <p:cNvSpPr/>
          <p:nvPr/>
        </p:nvSpPr>
        <p:spPr>
          <a:xfrm>
            <a:off x="1143000" y="7156440"/>
            <a:ext cx="12960360" cy="126756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Summary</a:t>
            </a:r>
            <a:endParaRPr b="0" lang="en-GB" sz="5400" spc="-1" strike="noStrike">
              <a:latin typeface="Arial"/>
            </a:endParaRPr>
          </a:p>
        </p:txBody>
      </p:sp>
      <p:sp>
        <p:nvSpPr>
          <p:cNvPr id="58" name="CustomShape 6"/>
          <p:cNvSpPr/>
          <p:nvPr/>
        </p:nvSpPr>
        <p:spPr>
          <a:xfrm>
            <a:off x="15696000" y="30384000"/>
            <a:ext cx="12957840" cy="6623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0" lang="en-GB" sz="3200" spc="-1" strike="noStrike">
                <a:solidFill>
                  <a:srgbClr val="000000"/>
                </a:solidFill>
                <a:latin typeface="Raleway"/>
                <a:ea typeface="DejaVu Sans"/>
              </a:rPr>
              <a:t>The  dataset was created from retrievals of the visual surface of the ocean using MODIS-Aqua Level-1A (L1A), which was then processed to Level-2 via SeaDAS v8. From this, the algorithm from Singh et al. (2022) was used to determine PAR(0</a:t>
            </a:r>
            <a:r>
              <a:rPr b="0" lang="en-GB" sz="3200" spc="-1" strike="noStrike" baseline="101000">
                <a:solidFill>
                  <a:srgbClr val="000000"/>
                </a:solidFill>
                <a:latin typeface="Raleway"/>
                <a:ea typeface="DejaVu Sans"/>
              </a:rPr>
              <a:t>-</a:t>
            </a:r>
            <a:r>
              <a:rPr b="0" lang="en-GB" sz="3200" spc="-1" strike="noStrike">
                <a:solidFill>
                  <a:srgbClr val="000000"/>
                </a:solidFill>
                <a:latin typeface="Raleway"/>
                <a:ea typeface="DejaVu Sans"/>
              </a:rPr>
              <a:t>) and </a:t>
            </a:r>
            <a:r>
              <a:rPr b="0" i="1" lang="en-GB" sz="3200" spc="-1" strike="noStrike">
                <a:solidFill>
                  <a:srgbClr val="000000"/>
                </a:solidFill>
                <a:latin typeface="Raleway"/>
                <a:ea typeface="DejaVu Sans"/>
              </a:rPr>
              <a:t>K</a:t>
            </a:r>
            <a:r>
              <a:rPr b="0" lang="en-GB" sz="3200" spc="-1" strike="noStrike" baseline="-101000">
                <a:solidFill>
                  <a:srgbClr val="000000"/>
                </a:solidFill>
                <a:latin typeface="Raleway"/>
                <a:ea typeface="DejaVu Sans"/>
              </a:rPr>
              <a:t>PAR</a:t>
            </a:r>
            <a:r>
              <a:rPr b="0" lang="en-GB" sz="3200" spc="-1" strike="noStrike">
                <a:solidFill>
                  <a:srgbClr val="000000"/>
                </a:solidFill>
                <a:latin typeface="Raleway"/>
                <a:ea typeface="DejaVu Sans"/>
              </a:rPr>
              <a:t>. With these two values, the highest resolution bathymetry products available per site (50-150 m) were used to calculate PAR</a:t>
            </a:r>
            <a:r>
              <a:rPr b="0" lang="en-GB" sz="3200" spc="-1" strike="noStrike" baseline="-101000">
                <a:solidFill>
                  <a:srgbClr val="000000"/>
                </a:solidFill>
                <a:latin typeface="Raleway"/>
                <a:ea typeface="DejaVu Sans"/>
              </a:rPr>
              <a:t>B </a:t>
            </a:r>
            <a:r>
              <a:rPr b="0" lang="en-GB" sz="3200" spc="-1" strike="noStrike">
                <a:solidFill>
                  <a:srgbClr val="000000"/>
                </a:solidFill>
                <a:latin typeface="Raleway"/>
                <a:ea typeface="DejaVu Sans"/>
              </a:rPr>
              <a:t> and interpolate to an even grid at the highest resolution available for that site. An R package was developed to aid in the retrieval and extraction of these data, while the dataset itself was published on PANGAEA.</a:t>
            </a:r>
            <a:endParaRPr b="0" lang="en-GB" sz="3200" spc="-1" strike="noStrike">
              <a:latin typeface="Arial"/>
            </a:endParaRPr>
          </a:p>
          <a:p>
            <a:pPr algn="just">
              <a:lnSpc>
                <a:spcPct val="140000"/>
              </a:lnSpc>
              <a:spcBef>
                <a:spcPts val="1599"/>
              </a:spcBef>
            </a:pPr>
            <a:endParaRPr b="0" lang="en-GB" sz="3200" spc="-1" strike="noStrike">
              <a:latin typeface="Arial"/>
            </a:endParaRPr>
          </a:p>
          <a:p>
            <a:pPr algn="just">
              <a:lnSpc>
                <a:spcPct val="140000"/>
              </a:lnSpc>
              <a:spcBef>
                <a:spcPts val="1599"/>
              </a:spcBef>
            </a:pPr>
            <a:endParaRPr b="0" lang="en-GB" sz="3200" spc="-1" strike="noStrike">
              <a:latin typeface="Arial"/>
            </a:endParaRPr>
          </a:p>
        </p:txBody>
      </p:sp>
      <p:sp>
        <p:nvSpPr>
          <p:cNvPr id="59" name="CustomShape 7"/>
          <p:cNvSpPr/>
          <p:nvPr/>
        </p:nvSpPr>
        <p:spPr>
          <a:xfrm>
            <a:off x="15696000" y="29559600"/>
            <a:ext cx="12960360" cy="126756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GB" sz="5400" spc="-1" strike="noStrike">
                <a:solidFill>
                  <a:srgbClr val="238d83"/>
                </a:solidFill>
                <a:latin typeface="Raleway"/>
                <a:ea typeface="DejaVu Sans"/>
              </a:rPr>
              <a:t>Material and Methods</a:t>
            </a:r>
            <a:endParaRPr b="0" lang="en-GB" sz="5400" spc="-1" strike="noStrike">
              <a:latin typeface="Arial"/>
            </a:endParaRPr>
          </a:p>
        </p:txBody>
      </p:sp>
      <p:sp>
        <p:nvSpPr>
          <p:cNvPr id="60" name="CustomShape 8"/>
          <p:cNvSpPr/>
          <p:nvPr/>
        </p:nvSpPr>
        <p:spPr>
          <a:xfrm flipV="1">
            <a:off x="15798600" y="29086560"/>
            <a:ext cx="1041480" cy="21708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1" name="CustomShape 9"/>
          <p:cNvSpPr/>
          <p:nvPr/>
        </p:nvSpPr>
        <p:spPr>
          <a:xfrm flipV="1">
            <a:off x="1216440" y="6625440"/>
            <a:ext cx="1041480" cy="21708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2" name="CustomShape 10"/>
          <p:cNvSpPr/>
          <p:nvPr/>
        </p:nvSpPr>
        <p:spPr>
          <a:xfrm flipH="1">
            <a:off x="-2880" y="5352120"/>
            <a:ext cx="30272760" cy="632520"/>
          </a:xfrm>
          <a:custGeom>
            <a:avLst/>
            <a:gdLst/>
            <a:ahLst/>
            <a:rect l="l" t="t" r="r" b="b"/>
            <a:pathLst>
              <a:path w="8859877" h="766270">
                <a:moveTo>
                  <a:pt x="0" y="0"/>
                </a:moveTo>
                <a:lnTo>
                  <a:pt x="8859877" y="0"/>
                </a:lnTo>
                <a:lnTo>
                  <a:pt x="8859877" y="766007"/>
                </a:lnTo>
                <a:lnTo>
                  <a:pt x="8856836" y="766270"/>
                </a:lnTo>
                <a:lnTo>
                  <a:pt x="0" y="0"/>
                </a:lnTo>
                <a:close/>
              </a:path>
            </a:pathLst>
          </a:custGeom>
          <a:solidFill>
            <a:srgbClr val="238d83"/>
          </a:solidFill>
          <a:ln>
            <a:noFill/>
          </a:ln>
        </p:spPr>
        <p:style>
          <a:lnRef idx="0"/>
          <a:fillRef idx="0"/>
          <a:effectRef idx="0"/>
          <a:fontRef idx="minor"/>
        </p:style>
      </p:sp>
      <p:sp>
        <p:nvSpPr>
          <p:cNvPr id="63" name="CustomShape 11"/>
          <p:cNvSpPr/>
          <p:nvPr/>
        </p:nvSpPr>
        <p:spPr>
          <a:xfrm flipV="1">
            <a:off x="1245600" y="37206000"/>
            <a:ext cx="27897480" cy="73080"/>
          </a:xfrm>
          <a:prstGeom prst="rect">
            <a:avLst/>
          </a:prstGeom>
          <a:solidFill>
            <a:srgbClr val="238d83"/>
          </a:solidFill>
          <a:ln>
            <a:noFill/>
          </a:ln>
        </p:spPr>
        <p:style>
          <a:lnRef idx="2">
            <a:schemeClr val="accent1">
              <a:shade val="50000"/>
            </a:schemeClr>
          </a:lnRef>
          <a:fillRef idx="1">
            <a:schemeClr val="accent1"/>
          </a:fillRef>
          <a:effectRef idx="0">
            <a:schemeClr val="accent1"/>
          </a:effectRef>
          <a:fontRef idx="minor"/>
        </p:style>
      </p:sp>
      <p:sp>
        <p:nvSpPr>
          <p:cNvPr id="64" name="CustomShape 12"/>
          <p:cNvSpPr/>
          <p:nvPr/>
        </p:nvSpPr>
        <p:spPr>
          <a:xfrm>
            <a:off x="576000" y="37693440"/>
            <a:ext cx="10944000" cy="2338560"/>
          </a:xfrm>
          <a:prstGeom prst="rect">
            <a:avLst/>
          </a:prstGeom>
          <a:noFill/>
          <a:ln>
            <a:noFill/>
          </a:ln>
        </p:spPr>
        <p:style>
          <a:lnRef idx="0"/>
          <a:fillRef idx="0"/>
          <a:effectRef idx="0"/>
          <a:fontRef idx="minor"/>
        </p:style>
        <p:txBody>
          <a:bodyPr lIns="90000" rIns="90000" tIns="45000" bIns="45000">
            <a:normAutofit/>
          </a:bodyPr>
          <a:p>
            <a:pPr>
              <a:lnSpc>
                <a:spcPct val="120000"/>
              </a:lnSpc>
            </a:pPr>
            <a:r>
              <a:rPr b="1" lang="en-GB" sz="2400" spc="-1" strike="noStrike">
                <a:solidFill>
                  <a:srgbClr val="007784"/>
                </a:solidFill>
                <a:latin typeface="Raleway"/>
                <a:ea typeface="DejaVu Sans"/>
              </a:rPr>
              <a:t>1 Sorbonne University, CNRS, Laboratoire d’Océanographie de Villefranche, Villefranche-sur-mer, France</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2 Département de Biologie, Chimie et Géographie, Université du Québec à Rimouski, Rimouski, QC G5L3A1, Canada</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3 Centre for Remote Imaging, Sensing and Processing (CRISP), National University of Singapore, Singapore 119076</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4 Norwegian Polar Institute, Fram Centre, Tromsø, Norway</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5 Department of Ecoscience, Aarhus University, Aarhus C, Denmark</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6 Department of Earth Sciences, Utrecht University, Utrecht, The Netherlands</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7 Arctic Research Centre, Aarhus University, Aarhus C, Denmark</a:t>
            </a:r>
            <a:endParaRPr b="0" lang="en-GB" sz="2400" spc="-1" strike="noStrike">
              <a:latin typeface="Arial"/>
            </a:endParaRPr>
          </a:p>
          <a:p>
            <a:pPr>
              <a:lnSpc>
                <a:spcPct val="120000"/>
              </a:lnSpc>
            </a:pPr>
            <a:r>
              <a:rPr b="1" lang="en-GB" sz="2400" spc="-1" strike="noStrike">
                <a:solidFill>
                  <a:srgbClr val="007784"/>
                </a:solidFill>
                <a:latin typeface="Raleway"/>
                <a:ea typeface="DejaVu Sans"/>
              </a:rPr>
              <a:t>8 Institute for Sustainable Development and International Relations (IDDRI-Sciences Po), Paris, France</a:t>
            </a:r>
            <a:endParaRPr b="0" lang="en-GB" sz="2400" spc="-1" strike="noStrike">
              <a:latin typeface="Arial"/>
            </a:endParaRPr>
          </a:p>
          <a:p>
            <a:pPr>
              <a:lnSpc>
                <a:spcPct val="120000"/>
              </a:lnSpc>
            </a:pPr>
            <a:endParaRPr b="0" lang="en-GB" sz="2400" spc="-1" strike="noStrike">
              <a:latin typeface="Arial"/>
            </a:endParaRPr>
          </a:p>
        </p:txBody>
      </p:sp>
      <p:sp>
        <p:nvSpPr>
          <p:cNvPr id="65" name="CustomShape 13"/>
          <p:cNvSpPr/>
          <p:nvPr/>
        </p:nvSpPr>
        <p:spPr>
          <a:xfrm>
            <a:off x="2088000" y="35316000"/>
            <a:ext cx="11446920" cy="187092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1</a:t>
            </a:r>
            <a:r>
              <a:rPr b="0" lang="en-GB" sz="2400" spc="-1" strike="noStrike">
                <a:solidFill>
                  <a:srgbClr val="000000"/>
                </a:solidFill>
                <a:latin typeface="Raleway"/>
                <a:ea typeface="DejaVu Sans"/>
              </a:rPr>
              <a:t> A) Map of the EU Arctic showing the location of the seven study sites. B-H) The global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for each of the seven sites. Note that differences in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are generally due to differences in  sea ice cover.</a:t>
            </a:r>
            <a:endParaRPr b="0" lang="en-GB" sz="2400" spc="-1" strike="noStrike">
              <a:latin typeface="Arial"/>
            </a:endParaRPr>
          </a:p>
        </p:txBody>
      </p:sp>
      <p:sp>
        <p:nvSpPr>
          <p:cNvPr id="66" name="CustomShape 14"/>
          <p:cNvSpPr/>
          <p:nvPr/>
        </p:nvSpPr>
        <p:spPr>
          <a:xfrm>
            <a:off x="23868000" y="14796000"/>
            <a:ext cx="5326560" cy="3815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2</a:t>
            </a:r>
            <a:r>
              <a:rPr b="0" lang="en-GB" sz="2400" spc="-1" strike="noStrike">
                <a:solidFill>
                  <a:srgbClr val="000000"/>
                </a:solidFill>
                <a:latin typeface="Raleway"/>
                <a:ea typeface="DejaVu Sans"/>
              </a:rPr>
              <a:t> Time series of the average annual A) surface PAR (PAR(0</a:t>
            </a:r>
            <a:r>
              <a:rPr b="0" lang="en-GB" sz="2400" spc="-1" strike="noStrike" baseline="101000">
                <a:solidFill>
                  <a:srgbClr val="000000"/>
                </a:solidFill>
                <a:latin typeface="Raleway"/>
                <a:ea typeface="DejaVu Sans"/>
              </a:rPr>
              <a:t>-</a:t>
            </a:r>
            <a:r>
              <a:rPr b="0" lang="en-GB" sz="2400" spc="-1" strike="noStrike">
                <a:solidFill>
                  <a:srgbClr val="000000"/>
                </a:solidFill>
                <a:latin typeface="Raleway"/>
                <a:ea typeface="DejaVu Sans"/>
              </a:rPr>
              <a:t>)) and B) extinction coefficient (</a:t>
            </a:r>
            <a:r>
              <a:rPr b="0" i="1" lang="en-GB" sz="2400" spc="-1" strike="noStrike">
                <a:solidFill>
                  <a:srgbClr val="000000"/>
                </a:solidFill>
                <a:latin typeface="Raleway"/>
                <a:ea typeface="DejaVu Sans"/>
              </a:rPr>
              <a:t>K</a:t>
            </a:r>
            <a:r>
              <a:rPr b="0" lang="en-GB" sz="2400" spc="-1" strike="noStrike" baseline="-101000">
                <a:solidFill>
                  <a:srgbClr val="000000"/>
                </a:solidFill>
                <a:latin typeface="Raleway"/>
                <a:ea typeface="DejaVu Sans"/>
              </a:rPr>
              <a:t>PAR</a:t>
            </a:r>
            <a:r>
              <a:rPr b="0" lang="en-GB" sz="2400" spc="-1" strike="noStrike">
                <a:solidFill>
                  <a:srgbClr val="000000"/>
                </a:solidFill>
                <a:latin typeface="Raleway"/>
                <a:ea typeface="DejaVu Sans"/>
              </a:rPr>
              <a:t>) for each of the seven study sites from 2003-2022. Dashed lines show linear trend.</a:t>
            </a:r>
            <a:endParaRPr b="0" lang="en-GB" sz="2400" spc="-1" strike="noStrike">
              <a:latin typeface="Arial"/>
            </a:endParaRPr>
          </a:p>
        </p:txBody>
      </p:sp>
      <p:pic>
        <p:nvPicPr>
          <p:cNvPr id="67" name="" descr=""/>
          <p:cNvPicPr/>
          <p:nvPr/>
        </p:nvPicPr>
        <p:blipFill>
          <a:blip r:embed="rId2"/>
          <a:stretch/>
        </p:blipFill>
        <p:spPr>
          <a:xfrm>
            <a:off x="1944000" y="20088000"/>
            <a:ext cx="11446560" cy="14880960"/>
          </a:xfrm>
          <a:prstGeom prst="rect">
            <a:avLst/>
          </a:prstGeom>
          <a:ln>
            <a:noFill/>
          </a:ln>
        </p:spPr>
      </p:pic>
      <p:pic>
        <p:nvPicPr>
          <p:cNvPr id="68" name="" descr=""/>
          <p:cNvPicPr/>
          <p:nvPr/>
        </p:nvPicPr>
        <p:blipFill>
          <a:blip r:embed="rId3"/>
          <a:stretch/>
        </p:blipFill>
        <p:spPr>
          <a:xfrm>
            <a:off x="15365160" y="6840000"/>
            <a:ext cx="8250480" cy="12376440"/>
          </a:xfrm>
          <a:prstGeom prst="rect">
            <a:avLst/>
          </a:prstGeom>
          <a:ln>
            <a:noFill/>
          </a:ln>
        </p:spPr>
      </p:pic>
      <p:sp>
        <p:nvSpPr>
          <p:cNvPr id="69" name="CustomShape 15"/>
          <p:cNvSpPr/>
          <p:nvPr/>
        </p:nvSpPr>
        <p:spPr>
          <a:xfrm>
            <a:off x="18648000" y="29952000"/>
            <a:ext cx="79212600" cy="770400"/>
          </a:xfrm>
          <a:prstGeom prst="rect">
            <a:avLst/>
          </a:prstGeom>
          <a:noFill/>
          <a:ln>
            <a:noFill/>
          </a:ln>
        </p:spPr>
        <p:style>
          <a:lnRef idx="0"/>
          <a:fillRef idx="0"/>
          <a:effectRef idx="0"/>
          <a:fontRef idx="minor"/>
        </p:style>
      </p:sp>
      <p:sp>
        <p:nvSpPr>
          <p:cNvPr id="70" name="CustomShape 16"/>
          <p:cNvSpPr/>
          <p:nvPr/>
        </p:nvSpPr>
        <p:spPr>
          <a:xfrm>
            <a:off x="24192000" y="3636000"/>
            <a:ext cx="5086800" cy="1337400"/>
          </a:xfrm>
          <a:prstGeom prst="rect">
            <a:avLst/>
          </a:prstGeom>
          <a:noFill/>
          <a:ln>
            <a:noFill/>
          </a:ln>
        </p:spPr>
        <p:style>
          <a:lnRef idx="0"/>
          <a:fillRef idx="0"/>
          <a:effectRef idx="0"/>
          <a:fontRef idx="minor"/>
        </p:style>
        <p:txBody>
          <a:bodyPr lIns="90000" rIns="90000" tIns="45000" bIns="45000"/>
          <a:p>
            <a:pPr>
              <a:lnSpc>
                <a:spcPct val="100000"/>
              </a:lnSpc>
            </a:pPr>
            <a:r>
              <a:rPr b="1" lang="en-GB" sz="8800" spc="-1" strike="noStrike">
                <a:solidFill>
                  <a:srgbClr val="ffffff"/>
                </a:solidFill>
                <a:latin typeface="Arial"/>
                <a:ea typeface="DejaVu Sans"/>
              </a:rPr>
              <a:t>Scan Me!</a:t>
            </a:r>
            <a:endParaRPr b="0" lang="en-GB" sz="8800" spc="-1" strike="noStrike">
              <a:latin typeface="Arial"/>
            </a:endParaRPr>
          </a:p>
        </p:txBody>
      </p:sp>
      <p:sp>
        <p:nvSpPr>
          <p:cNvPr id="71" name="CustomShape 17"/>
          <p:cNvSpPr/>
          <p:nvPr/>
        </p:nvSpPr>
        <p:spPr>
          <a:xfrm>
            <a:off x="20791800" y="37549440"/>
            <a:ext cx="8997480" cy="3346560"/>
          </a:xfrm>
          <a:prstGeom prst="rect">
            <a:avLst/>
          </a:prstGeom>
          <a:noFill/>
          <a:ln>
            <a:noFill/>
          </a:ln>
        </p:spPr>
        <p:style>
          <a:lnRef idx="0"/>
          <a:fillRef idx="0"/>
          <a:effectRef idx="0"/>
          <a:fontRef idx="minor"/>
        </p:style>
        <p:txBody>
          <a:bodyPr lIns="90000" rIns="90000" tIns="45000" bIns="45000">
            <a:normAutofit/>
          </a:bodyPr>
          <a:p>
            <a:pPr>
              <a:lnSpc>
                <a:spcPct val="120000"/>
              </a:lnSpc>
            </a:pPr>
            <a:endParaRPr b="0" lang="en-GB" sz="1800" spc="-1" strike="noStrike">
              <a:latin typeface="Arial"/>
            </a:endParaRPr>
          </a:p>
          <a:p>
            <a:pPr>
              <a:lnSpc>
                <a:spcPct val="120000"/>
              </a:lnSpc>
            </a:pPr>
            <a:r>
              <a:rPr b="1" lang="en-GB" sz="2800" spc="-1" strike="noStrike">
                <a:solidFill>
                  <a:srgbClr val="007784"/>
                </a:solidFill>
                <a:latin typeface="Raleway"/>
                <a:ea typeface="DejaVu Sans"/>
              </a:rPr>
              <a:t>Singh, R. K., Vader, A., Mundy, C. J., Søreide, J. E., Iken, K., Dunton, K. H., Castro de la Guardia, L., Sejr, M. K., &amp; Bélanger, S. (2022). Satellite-Derived Photosynthetically Available Radiation at the Coastal Arctic Seafloor. Remote Sensing, 14(20), Article 20. </a:t>
            </a:r>
            <a:r>
              <a:rPr b="1" lang="en-GB" sz="2800" spc="-1" strike="noStrike" u="sng">
                <a:solidFill>
                  <a:srgbClr val="0563c1"/>
                </a:solidFill>
                <a:uFillTx/>
                <a:latin typeface="Raleway"/>
                <a:ea typeface="DejaVu Sans"/>
                <a:hlinkClick r:id="rId4"/>
              </a:rPr>
              <a:t>https://doi.org/10.3390/rs14205180</a:t>
            </a:r>
            <a:endParaRPr b="0" lang="en-GB" sz="2800" spc="-1" strike="noStrike">
              <a:latin typeface="Arial"/>
            </a:endParaRPr>
          </a:p>
          <a:p>
            <a:pPr>
              <a:lnSpc>
                <a:spcPct val="120000"/>
              </a:lnSpc>
            </a:pPr>
            <a:endParaRPr b="0" lang="en-GB" sz="2800" spc="-1" strike="noStrike">
              <a:latin typeface="Arial"/>
            </a:endParaRPr>
          </a:p>
          <a:p>
            <a:pPr>
              <a:lnSpc>
                <a:spcPct val="120000"/>
              </a:lnSpc>
            </a:pPr>
            <a:r>
              <a:rPr b="1" lang="en-GB" sz="2800" spc="-1" strike="noStrike">
                <a:solidFill>
                  <a:srgbClr val="007784"/>
                </a:solidFill>
                <a:latin typeface="Raleway"/>
                <a:ea typeface="DejaVu Sans"/>
              </a:rPr>
              <a:t>  </a:t>
            </a: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a:p>
            <a:pPr>
              <a:lnSpc>
                <a:spcPct val="120000"/>
              </a:lnSpc>
            </a:pPr>
            <a:endParaRPr b="0" lang="en-GB" sz="2800" spc="-1" strike="noStrike">
              <a:latin typeface="Arial"/>
            </a:endParaRPr>
          </a:p>
        </p:txBody>
      </p:sp>
      <p:sp>
        <p:nvSpPr>
          <p:cNvPr id="72" name="CustomShape 18"/>
          <p:cNvSpPr/>
          <p:nvPr/>
        </p:nvSpPr>
        <p:spPr>
          <a:xfrm>
            <a:off x="15984000" y="27216000"/>
            <a:ext cx="13535640" cy="1943640"/>
          </a:xfrm>
          <a:prstGeom prst="rect">
            <a:avLst/>
          </a:prstGeom>
          <a:noFill/>
          <a:ln>
            <a:noFill/>
          </a:ln>
        </p:spPr>
        <p:style>
          <a:lnRef idx="0"/>
          <a:fillRef idx="0"/>
          <a:effectRef idx="0"/>
          <a:fontRef idx="minor"/>
        </p:style>
        <p:txBody>
          <a:bodyPr lIns="122040" rIns="122040" tIns="60840" bIns="60840">
            <a:normAutofit/>
          </a:bodyPr>
          <a:p>
            <a:pPr algn="just">
              <a:lnSpc>
                <a:spcPct val="140000"/>
              </a:lnSpc>
            </a:pPr>
            <a:r>
              <a:rPr b="1" lang="en-GB" sz="2400" spc="-1" strike="noStrike">
                <a:solidFill>
                  <a:srgbClr val="000000"/>
                </a:solidFill>
                <a:latin typeface="Raleway"/>
                <a:ea typeface="DejaVu Sans"/>
              </a:rPr>
              <a:t>Fig. 3</a:t>
            </a:r>
            <a:r>
              <a:rPr b="0" lang="en-GB" sz="2400" spc="-1" strike="noStrike">
                <a:solidFill>
                  <a:srgbClr val="000000"/>
                </a:solidFill>
                <a:latin typeface="Raleway"/>
                <a:ea typeface="DejaVu Sans"/>
              </a:rPr>
              <a:t> Time series of the average monthly bottom PAR (PAR</a:t>
            </a:r>
            <a:r>
              <a:rPr b="0" lang="en-GB" sz="2400" spc="-1" strike="noStrike" baseline="-101000">
                <a:solidFill>
                  <a:srgbClr val="000000"/>
                </a:solidFill>
                <a:latin typeface="Raleway"/>
                <a:ea typeface="DejaVu Sans"/>
              </a:rPr>
              <a:t>B</a:t>
            </a:r>
            <a:r>
              <a:rPr b="0" lang="en-GB" sz="2400" spc="-1" strike="noStrike">
                <a:solidFill>
                  <a:srgbClr val="000000"/>
                </a:solidFill>
                <a:latin typeface="Raleway"/>
                <a:ea typeface="DejaVu Sans"/>
              </a:rPr>
              <a:t>) for each of the seven study sites from 2003-2022. Dashed lines show linear trend.</a:t>
            </a:r>
            <a:endParaRPr b="0" lang="en-GB" sz="2400" spc="-1" strike="noStrike">
              <a:latin typeface="Arial"/>
            </a:endParaRPr>
          </a:p>
        </p:txBody>
      </p:sp>
      <p:pic>
        <p:nvPicPr>
          <p:cNvPr id="73" name="" descr=""/>
          <p:cNvPicPr/>
          <p:nvPr/>
        </p:nvPicPr>
        <p:blipFill>
          <a:blip r:embed="rId5"/>
          <a:stretch/>
        </p:blipFill>
        <p:spPr>
          <a:xfrm>
            <a:off x="15120360" y="20016360"/>
            <a:ext cx="13967280" cy="6983280"/>
          </a:xfrm>
          <a:prstGeom prst="rect">
            <a:avLst/>
          </a:prstGeom>
          <a:ln>
            <a:noFill/>
          </a:ln>
        </p:spPr>
      </p:pic>
      <p:pic>
        <p:nvPicPr>
          <p:cNvPr id="74" name="" descr=""/>
          <p:cNvPicPr/>
          <p:nvPr/>
        </p:nvPicPr>
        <p:blipFill>
          <a:blip r:embed="rId6"/>
          <a:stretch/>
        </p:blipFill>
        <p:spPr>
          <a:xfrm>
            <a:off x="25416000" y="576000"/>
            <a:ext cx="3024000" cy="3024000"/>
          </a:xfrm>
          <a:prstGeom prst="rect">
            <a:avLst/>
          </a:prstGeom>
          <a:ln>
            <a:noFill/>
          </a:ln>
        </p:spPr>
      </p:pic>
      <p:pic>
        <p:nvPicPr>
          <p:cNvPr id="75" name="" descr=""/>
          <p:cNvPicPr/>
          <p:nvPr/>
        </p:nvPicPr>
        <p:blipFill>
          <a:blip r:embed="rId7"/>
          <a:stretch/>
        </p:blipFill>
        <p:spPr>
          <a:xfrm>
            <a:off x="24322680" y="6070680"/>
            <a:ext cx="3959640" cy="3959640"/>
          </a:xfrm>
          <a:prstGeom prst="rect">
            <a:avLst/>
          </a:prstGeom>
          <a:ln>
            <a:noFill/>
          </a:ln>
        </p:spPr>
      </p:pic>
      <p:sp>
        <p:nvSpPr>
          <p:cNvPr id="76" name="CustomShape 19"/>
          <p:cNvSpPr/>
          <p:nvPr/>
        </p:nvSpPr>
        <p:spPr>
          <a:xfrm rot="5400000">
            <a:off x="26888040" y="7607160"/>
            <a:ext cx="3083760" cy="771120"/>
          </a:xfrm>
          <a:prstGeom prst="rect">
            <a:avLst/>
          </a:prstGeom>
          <a:noFill/>
          <a:ln>
            <a:noFill/>
          </a:ln>
        </p:spPr>
        <p:style>
          <a:lnRef idx="0"/>
          <a:fillRef idx="0"/>
          <a:effectRef idx="0"/>
          <a:fontRef idx="minor"/>
        </p:style>
        <p:txBody>
          <a:bodyPr lIns="90000" rIns="90000" tIns="45000" bIns="45000"/>
          <a:p>
            <a:pPr>
              <a:lnSpc>
                <a:spcPct val="100000"/>
              </a:lnSpc>
            </a:pPr>
            <a:r>
              <a:rPr b="0" lang="en-GB" sz="4800" spc="-1" strike="noStrike">
                <a:latin typeface="Arial"/>
              </a:rPr>
              <a:t>PANGAEA</a:t>
            </a:r>
            <a:endParaRPr b="0" lang="en-GB" sz="4800" spc="-1" strike="noStrike">
              <a:latin typeface="Arial"/>
            </a:endParaRPr>
          </a:p>
        </p:txBody>
      </p:sp>
      <p:pic>
        <p:nvPicPr>
          <p:cNvPr id="77" name="" descr=""/>
          <p:cNvPicPr/>
          <p:nvPr/>
        </p:nvPicPr>
        <p:blipFill>
          <a:blip r:embed="rId8"/>
          <a:stretch/>
        </p:blipFill>
        <p:spPr>
          <a:xfrm>
            <a:off x="25042680" y="10426680"/>
            <a:ext cx="3959640" cy="3959640"/>
          </a:xfrm>
          <a:prstGeom prst="rect">
            <a:avLst/>
          </a:prstGeom>
          <a:ln>
            <a:noFill/>
          </a:ln>
        </p:spPr>
      </p:pic>
      <p:sp>
        <p:nvSpPr>
          <p:cNvPr id="78" name="CustomShape 20"/>
          <p:cNvSpPr/>
          <p:nvPr/>
        </p:nvSpPr>
        <p:spPr>
          <a:xfrm rot="5400000">
            <a:off x="23971680" y="12112200"/>
            <a:ext cx="2076120" cy="771120"/>
          </a:xfrm>
          <a:prstGeom prst="rect">
            <a:avLst/>
          </a:prstGeom>
          <a:noFill/>
          <a:ln>
            <a:noFill/>
          </a:ln>
        </p:spPr>
        <p:style>
          <a:lnRef idx="0"/>
          <a:fillRef idx="0"/>
          <a:effectRef idx="0"/>
          <a:fontRef idx="minor"/>
        </p:style>
        <p:txBody>
          <a:bodyPr lIns="90000" rIns="90000" tIns="45000" bIns="45000"/>
          <a:p>
            <a:pPr>
              <a:lnSpc>
                <a:spcPct val="100000"/>
              </a:lnSpc>
            </a:pPr>
            <a:r>
              <a:rPr b="0" lang="en-GB" sz="4800" spc="-1" strike="noStrike">
                <a:latin typeface="Arial"/>
              </a:rPr>
              <a:t>GitHub</a:t>
            </a:r>
            <a:endParaRPr b="0" lang="en-GB" sz="4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TotalTime>
  <Application>LibreOffice/6.0.7.3$Linux_X86_64 LibreOffice_project/00m0$Build-3</Application>
  <Words>1655</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2021-11-26T14:44:24Z</dcterms:created>
  <dc:creator>Simon Jungblut</dc:creator>
  <dc:description/>
  <dc:language>en-US</dc:language>
  <cp:lastModifiedBy/>
  <dcterms:modified xsi:type="dcterms:W3CDTF">2023-12-26T14:23:22Z</dcterms:modified>
  <cp:revision>100</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Benutzerdefiniert</vt:lpwstr>
  </property>
  <property fmtid="{D5CDD505-2E9C-101B-9397-08002B2CF9AE}" pid="4" name="Slides">
    <vt:i4>2</vt:i4>
  </property>
</Properties>
</file>